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5" r:id="rId7"/>
    <p:sldId id="262" r:id="rId8"/>
    <p:sldId id="263" r:id="rId9"/>
    <p:sldId id="264" r:id="rId10"/>
    <p:sldId id="266"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3/6/2017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Cj7R36s4db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Tragic Hero </a:t>
            </a:r>
            <a:endParaRPr lang="en-US" dirty="0"/>
          </a:p>
        </p:txBody>
      </p:sp>
      <p:sp>
        <p:nvSpPr>
          <p:cNvPr id="3" name="Subtitle 2"/>
          <p:cNvSpPr>
            <a:spLocks noGrp="1"/>
          </p:cNvSpPr>
          <p:nvPr>
            <p:ph type="subTitle" idx="1"/>
          </p:nvPr>
        </p:nvSpPr>
        <p:spPr/>
        <p:txBody>
          <a:bodyPr/>
          <a:lstStyle/>
          <a:p>
            <a:r>
              <a:rPr lang="en-US" dirty="0" smtClean="0"/>
              <a:t>A Cross-Cultural Archetype </a:t>
            </a:r>
            <a:endParaRPr lang="en-US" dirty="0"/>
          </a:p>
        </p:txBody>
      </p:sp>
    </p:spTree>
    <p:extLst>
      <p:ext uri="{BB962C8B-B14F-4D97-AF65-F5344CB8AC3E}">
        <p14:creationId xmlns:p14="http://schemas.microsoft.com/office/powerpoint/2010/main" val="5663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Sophocles’ Play Oedipus the King </a:t>
            </a:r>
            <a:endParaRPr lang="en-US" dirty="0"/>
          </a:p>
        </p:txBody>
      </p:sp>
      <p:pic>
        <p:nvPicPr>
          <p:cNvPr id="4" name="Cj7R36s4dbM"/>
          <p:cNvPicPr>
            <a:picLocks noGrp="1" noRot="1" noChangeAspect="1"/>
          </p:cNvPicPr>
          <p:nvPr>
            <p:ph idx="1"/>
            <a:videoFile r:link="rId1"/>
          </p:nvPr>
        </p:nvPicPr>
        <p:blipFill>
          <a:blip r:embed="rId3"/>
          <a:stretch>
            <a:fillRect/>
          </a:stretch>
        </p:blipFill>
        <p:spPr>
          <a:xfrm>
            <a:off x="3805238" y="2657475"/>
            <a:ext cx="4572000" cy="2571750"/>
          </a:xfrm>
          <a:prstGeom prst="rect">
            <a:avLst/>
          </a:prstGeom>
        </p:spPr>
      </p:pic>
    </p:spTree>
    <p:extLst>
      <p:ext uri="{BB962C8B-B14F-4D97-AF65-F5344CB8AC3E}">
        <p14:creationId xmlns:p14="http://schemas.microsoft.com/office/powerpoint/2010/main" val="2616156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05274"/>
            <a:ext cx="10353761" cy="1063689"/>
          </a:xfrm>
        </p:spPr>
        <p:txBody>
          <a:bodyPr/>
          <a:lstStyle/>
          <a:p>
            <a:r>
              <a:rPr lang="en-US" dirty="0" smtClean="0"/>
              <a:t>What to Expect: </a:t>
            </a:r>
            <a:endParaRPr lang="en-US" dirty="0"/>
          </a:p>
        </p:txBody>
      </p:sp>
      <p:sp>
        <p:nvSpPr>
          <p:cNvPr id="3" name="Content Placeholder 2"/>
          <p:cNvSpPr>
            <a:spLocks noGrp="1"/>
          </p:cNvSpPr>
          <p:nvPr>
            <p:ph idx="1"/>
          </p:nvPr>
        </p:nvSpPr>
        <p:spPr>
          <a:xfrm>
            <a:off x="913795" y="1604865"/>
            <a:ext cx="10353762" cy="4186335"/>
          </a:xfrm>
        </p:spPr>
        <p:txBody>
          <a:bodyPr>
            <a:noAutofit/>
          </a:bodyPr>
          <a:lstStyle/>
          <a:p>
            <a:pPr marL="0" indent="0">
              <a:buNone/>
            </a:pPr>
            <a:r>
              <a:rPr lang="en-US" sz="2400" dirty="0" smtClean="0"/>
              <a:t>Julius Caesar was written with the goal of entertaining audiences in mind. As such, it is a suspenseful story that includes the following: </a:t>
            </a:r>
          </a:p>
          <a:p>
            <a:pPr>
              <a:buFont typeface="Wingdings" panose="05000000000000000000" pitchFamily="2" charset="2"/>
              <a:buChar char="ü"/>
            </a:pPr>
            <a:r>
              <a:rPr lang="en-US" sz="2400" dirty="0" smtClean="0"/>
              <a:t>Meteors hurtling through the sky and lions pacing the streets of a city </a:t>
            </a:r>
          </a:p>
          <a:p>
            <a:pPr>
              <a:buFont typeface="Wingdings" panose="05000000000000000000" pitchFamily="2" charset="2"/>
              <a:buChar char="ü"/>
            </a:pPr>
            <a:r>
              <a:rPr lang="en-US" sz="2400" dirty="0" smtClean="0"/>
              <a:t>A psychic spouting omens </a:t>
            </a:r>
          </a:p>
          <a:p>
            <a:pPr>
              <a:buFont typeface="Wingdings" panose="05000000000000000000" pitchFamily="2" charset="2"/>
              <a:buChar char="ü"/>
            </a:pPr>
            <a:r>
              <a:rPr lang="en-US" sz="2400" dirty="0" smtClean="0"/>
              <a:t>Conspirators plotting to kill a leader </a:t>
            </a:r>
          </a:p>
          <a:p>
            <a:pPr>
              <a:buFont typeface="Wingdings" panose="05000000000000000000" pitchFamily="2" charset="2"/>
              <a:buChar char="ü"/>
            </a:pPr>
            <a:r>
              <a:rPr lang="en-US" sz="2400" dirty="0" smtClean="0"/>
              <a:t>A hero “the noblest man that ever lived” – murdered before witnesses </a:t>
            </a:r>
          </a:p>
          <a:p>
            <a:pPr>
              <a:buFont typeface="Wingdings" panose="05000000000000000000" pitchFamily="2" charset="2"/>
              <a:buChar char="ü"/>
            </a:pPr>
            <a:r>
              <a:rPr lang="en-US" sz="2400" dirty="0" smtClean="0"/>
              <a:t>Murders bathing their arms in their victim’s blood </a:t>
            </a:r>
          </a:p>
          <a:p>
            <a:pPr>
              <a:buFont typeface="Wingdings" panose="05000000000000000000" pitchFamily="2" charset="2"/>
              <a:buChar char="ü"/>
            </a:pPr>
            <a:r>
              <a:rPr lang="en-US" sz="2400" dirty="0" smtClean="0"/>
              <a:t>People dying for the love of one another and county </a:t>
            </a:r>
          </a:p>
          <a:p>
            <a:pPr>
              <a:buFont typeface="Wingdings" panose="05000000000000000000" pitchFamily="2" charset="2"/>
              <a:buChar char="ü"/>
            </a:pPr>
            <a:r>
              <a:rPr lang="en-US" sz="2400" dirty="0" smtClean="0"/>
              <a:t>One man’s ideals for a better country shattered forever </a:t>
            </a:r>
            <a:endParaRPr lang="en-US" sz="2400" dirty="0"/>
          </a:p>
        </p:txBody>
      </p:sp>
    </p:spTree>
    <p:extLst>
      <p:ext uri="{BB962C8B-B14F-4D97-AF65-F5344CB8AC3E}">
        <p14:creationId xmlns:p14="http://schemas.microsoft.com/office/powerpoint/2010/main" val="4209781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700391"/>
            <a:ext cx="10353762" cy="5090809"/>
          </a:xfrm>
        </p:spPr>
        <p:txBody>
          <a:bodyPr>
            <a:noAutofit/>
          </a:bodyPr>
          <a:lstStyle/>
          <a:p>
            <a:pPr marL="0" indent="0">
              <a:buNone/>
            </a:pPr>
            <a:r>
              <a:rPr lang="en-US" sz="3600" dirty="0" smtClean="0"/>
              <a:t>Imagine it is fifty years from now and you are being interviewed by someone authoring your biography. Use the Character Diagram handout to analyze your own character. Record significant details reflecting all six aspects of your character. </a:t>
            </a:r>
            <a:endParaRPr lang="en-US" sz="3600" dirty="0"/>
          </a:p>
        </p:txBody>
      </p:sp>
    </p:spTree>
    <p:extLst>
      <p:ext uri="{BB962C8B-B14F-4D97-AF65-F5344CB8AC3E}">
        <p14:creationId xmlns:p14="http://schemas.microsoft.com/office/powerpoint/2010/main" val="323629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Review </a:t>
            </a:r>
            <a:endParaRPr lang="en-US" dirty="0"/>
          </a:p>
        </p:txBody>
      </p:sp>
      <p:sp>
        <p:nvSpPr>
          <p:cNvPr id="3" name="Content Placeholder 2"/>
          <p:cNvSpPr>
            <a:spLocks noGrp="1"/>
          </p:cNvSpPr>
          <p:nvPr>
            <p:ph idx="1"/>
          </p:nvPr>
        </p:nvSpPr>
        <p:spPr/>
        <p:txBody>
          <a:bodyPr>
            <a:noAutofit/>
          </a:bodyPr>
          <a:lstStyle/>
          <a:p>
            <a:pPr marL="0" indent="0">
              <a:buNone/>
            </a:pPr>
            <a:r>
              <a:rPr lang="en-US" sz="4000" dirty="0"/>
              <a:t>LAFS.910.2.6 – Analyze a particular point of view or cultural experience reflected in a work of literature from outside the United States, drawing on a wide reading of world literature.</a:t>
            </a:r>
          </a:p>
        </p:txBody>
      </p:sp>
    </p:spTree>
    <p:extLst>
      <p:ext uri="{BB962C8B-B14F-4D97-AF65-F5344CB8AC3E}">
        <p14:creationId xmlns:p14="http://schemas.microsoft.com/office/powerpoint/2010/main" val="355781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38" r="6638"/>
          <a:stretch>
            <a:fillRect/>
          </a:stretch>
        </p:blipFill>
        <p:spPr>
          <a:xfrm>
            <a:off x="7695260" y="1029338"/>
            <a:ext cx="3255356" cy="4883038"/>
          </a:xfrm>
        </p:spPr>
      </p:pic>
      <p:sp>
        <p:nvSpPr>
          <p:cNvPr id="4" name="Text Placeholder 3"/>
          <p:cNvSpPr>
            <a:spLocks noGrp="1"/>
          </p:cNvSpPr>
          <p:nvPr>
            <p:ph type="body" sz="half" idx="2"/>
          </p:nvPr>
        </p:nvSpPr>
        <p:spPr>
          <a:xfrm>
            <a:off x="618186" y="609600"/>
            <a:ext cx="6230558" cy="5181600"/>
          </a:xfrm>
        </p:spPr>
        <p:txBody>
          <a:bodyPr/>
          <a:lstStyle/>
          <a:p>
            <a:r>
              <a:rPr lang="en-US" sz="3200" dirty="0" smtClean="0"/>
              <a:t>Lesson Essential Question: </a:t>
            </a:r>
          </a:p>
          <a:p>
            <a:endParaRPr lang="en-US" sz="3200" dirty="0" smtClean="0"/>
          </a:p>
          <a:p>
            <a:r>
              <a:rPr lang="en-US" sz="2800" dirty="0" smtClean="0"/>
              <a:t>What characteristics define the </a:t>
            </a:r>
            <a:r>
              <a:rPr lang="en-US" sz="2800" dirty="0" smtClean="0">
                <a:solidFill>
                  <a:srgbClr val="FFFF00"/>
                </a:solidFill>
              </a:rPr>
              <a:t>archetypal</a:t>
            </a:r>
            <a:r>
              <a:rPr lang="en-US" sz="2800" dirty="0" smtClean="0"/>
              <a:t> figure of the tragic hero? </a:t>
            </a:r>
            <a:endParaRPr lang="en-US" sz="2800" dirty="0"/>
          </a:p>
        </p:txBody>
      </p:sp>
    </p:spTree>
    <p:extLst>
      <p:ext uri="{BB962C8B-B14F-4D97-AF65-F5344CB8AC3E}">
        <p14:creationId xmlns:p14="http://schemas.microsoft.com/office/powerpoint/2010/main" val="345099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Tragic Hero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 person of: </a:t>
            </a:r>
          </a:p>
          <a:p>
            <a:pPr>
              <a:buFont typeface="Wingdings" panose="05000000000000000000" pitchFamily="2" charset="2"/>
              <a:buChar char="Ø"/>
            </a:pPr>
            <a:r>
              <a:rPr lang="en-US" sz="2800" dirty="0"/>
              <a:t> </a:t>
            </a:r>
            <a:r>
              <a:rPr lang="en-US" sz="2800" dirty="0" smtClean="0"/>
              <a:t>     noble stature (literally or figuratively) </a:t>
            </a:r>
          </a:p>
          <a:p>
            <a:pPr>
              <a:buFont typeface="Wingdings" panose="05000000000000000000" pitchFamily="2" charset="2"/>
              <a:buChar char="Ø"/>
            </a:pPr>
            <a:r>
              <a:rPr lang="en-US" sz="2800" dirty="0"/>
              <a:t> </a:t>
            </a:r>
            <a:r>
              <a:rPr lang="en-US" sz="2800" dirty="0" smtClean="0"/>
              <a:t>      outstanding quality or greatness </a:t>
            </a:r>
          </a:p>
          <a:p>
            <a:pPr>
              <a:buFont typeface="Wingdings" panose="05000000000000000000" pitchFamily="2" charset="2"/>
              <a:buChar char="Ø"/>
            </a:pPr>
            <a:r>
              <a:rPr lang="en-US" sz="2800" dirty="0"/>
              <a:t> </a:t>
            </a:r>
            <a:r>
              <a:rPr lang="en-US" sz="2800" dirty="0" smtClean="0"/>
              <a:t>      </a:t>
            </a:r>
            <a:r>
              <a:rPr lang="en-US" sz="2800" dirty="0" smtClean="0"/>
              <a:t>downfall caused by his/her own actions  </a:t>
            </a:r>
            <a:endParaRPr lang="en-US" sz="2800" dirty="0" smtClean="0"/>
          </a:p>
        </p:txBody>
      </p:sp>
    </p:spTree>
    <p:extLst>
      <p:ext uri="{BB962C8B-B14F-4D97-AF65-F5344CB8AC3E}">
        <p14:creationId xmlns:p14="http://schemas.microsoft.com/office/powerpoint/2010/main" val="330766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Noble (literally or figuratively) birth </a:t>
            </a:r>
          </a:p>
          <a:p>
            <a:pPr>
              <a:buFont typeface="Wingdings" panose="05000000000000000000" pitchFamily="2" charset="2"/>
              <a:buChar char="Ø"/>
            </a:pPr>
            <a:r>
              <a:rPr lang="en-US" sz="2800" dirty="0" smtClean="0"/>
              <a:t>A tragic flaw (</a:t>
            </a:r>
            <a:r>
              <a:rPr lang="en-US" sz="2800" dirty="0" err="1" smtClean="0"/>
              <a:t>harmartia</a:t>
            </a:r>
            <a:r>
              <a:rPr lang="en-US" sz="2800" dirty="0" smtClean="0"/>
              <a:t>) </a:t>
            </a:r>
            <a:r>
              <a:rPr lang="en-US" sz="2800" dirty="0" smtClean="0"/>
              <a:t> </a:t>
            </a:r>
            <a:endParaRPr lang="en-US" sz="2800" dirty="0" smtClean="0"/>
          </a:p>
          <a:p>
            <a:pPr>
              <a:buFont typeface="Wingdings" panose="05000000000000000000" pitchFamily="2" charset="2"/>
              <a:buChar char="Ø"/>
            </a:pPr>
            <a:r>
              <a:rPr lang="en-US" sz="2800" dirty="0" smtClean="0"/>
              <a:t>Increase in self-awareness during journey </a:t>
            </a:r>
          </a:p>
          <a:p>
            <a:pPr>
              <a:buFont typeface="Wingdings" panose="05000000000000000000" pitchFamily="2" charset="2"/>
              <a:buChar char="Ø"/>
            </a:pPr>
            <a:r>
              <a:rPr lang="en-US" sz="2800" dirty="0" smtClean="0"/>
              <a:t>Audience feels pity and fear for the character </a:t>
            </a:r>
            <a:endParaRPr lang="en-US" sz="2800" dirty="0"/>
          </a:p>
        </p:txBody>
      </p:sp>
    </p:spTree>
    <p:extLst>
      <p:ext uri="{BB962C8B-B14F-4D97-AF65-F5344CB8AC3E}">
        <p14:creationId xmlns:p14="http://schemas.microsoft.com/office/powerpoint/2010/main" val="3450176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Tragic Hero </a:t>
            </a:r>
            <a:endParaRPr lang="en-US" dirty="0"/>
          </a:p>
        </p:txBody>
      </p:sp>
      <p:sp>
        <p:nvSpPr>
          <p:cNvPr id="3" name="Content Placeholder 2"/>
          <p:cNvSpPr>
            <a:spLocks noGrp="1"/>
          </p:cNvSpPr>
          <p:nvPr>
            <p:ph idx="1"/>
          </p:nvPr>
        </p:nvSpPr>
        <p:spPr>
          <a:xfrm>
            <a:off x="913795" y="2096064"/>
            <a:ext cx="10353761" cy="4267414"/>
          </a:xfrm>
        </p:spPr>
        <p:txBody>
          <a:bodyPr>
            <a:noAutofit/>
          </a:bodyPr>
          <a:lstStyle/>
          <a:p>
            <a:pPr marL="0" indent="0">
              <a:buNone/>
            </a:pPr>
            <a:r>
              <a:rPr lang="en-US" sz="2800" dirty="0" smtClean="0"/>
              <a:t>Aristotle defined a tragic hero as having the following characteristics: </a:t>
            </a:r>
          </a:p>
          <a:p>
            <a:pPr marL="514350" indent="-514350">
              <a:buAutoNum type="arabicPeriod"/>
            </a:pPr>
            <a:r>
              <a:rPr lang="en-US" sz="2800" dirty="0" err="1" smtClean="0">
                <a:solidFill>
                  <a:srgbClr val="FFFF00"/>
                </a:solidFill>
              </a:rPr>
              <a:t>Harmartia</a:t>
            </a:r>
            <a:r>
              <a:rPr lang="en-US" sz="2800" dirty="0" smtClean="0"/>
              <a:t> – a tragic flaw or error of judgment </a:t>
            </a:r>
          </a:p>
          <a:p>
            <a:pPr marL="514350" indent="-514350">
              <a:buAutoNum type="arabicPeriod"/>
            </a:pPr>
            <a:r>
              <a:rPr lang="en-US" sz="2800" dirty="0" smtClean="0"/>
              <a:t>A </a:t>
            </a:r>
            <a:r>
              <a:rPr lang="en-US" sz="2800" dirty="0" smtClean="0">
                <a:solidFill>
                  <a:srgbClr val="FFFF00"/>
                </a:solidFill>
              </a:rPr>
              <a:t>reversal of fortune </a:t>
            </a:r>
            <a:r>
              <a:rPr lang="en-US" sz="2800" dirty="0" smtClean="0"/>
              <a:t>brought about by the hero’s own error</a:t>
            </a:r>
          </a:p>
          <a:p>
            <a:pPr marL="514350" indent="-514350">
              <a:buAutoNum type="arabicPeriod"/>
            </a:pPr>
            <a:r>
              <a:rPr lang="en-US" sz="2800" dirty="0" smtClean="0"/>
              <a:t>Discovery that he is the </a:t>
            </a:r>
            <a:r>
              <a:rPr lang="en-US" sz="2800" dirty="0" smtClean="0">
                <a:solidFill>
                  <a:srgbClr val="FFFF00"/>
                </a:solidFill>
              </a:rPr>
              <a:t>cause of his own downfall </a:t>
            </a:r>
          </a:p>
          <a:p>
            <a:pPr marL="514350" indent="-514350">
              <a:buAutoNum type="arabicPeriod"/>
            </a:pPr>
            <a:r>
              <a:rPr lang="en-US" sz="2800" dirty="0" smtClean="0">
                <a:solidFill>
                  <a:srgbClr val="FFFF00"/>
                </a:solidFill>
              </a:rPr>
              <a:t>Excessive pride (hubris) </a:t>
            </a:r>
          </a:p>
          <a:p>
            <a:pPr marL="514350" indent="-514350">
              <a:buAutoNum type="arabicPeriod"/>
            </a:pPr>
            <a:r>
              <a:rPr lang="en-US" sz="2800" dirty="0" smtClean="0"/>
              <a:t>The character’s </a:t>
            </a:r>
            <a:r>
              <a:rPr lang="en-US" sz="2800" dirty="0" smtClean="0">
                <a:solidFill>
                  <a:srgbClr val="FFFF00"/>
                </a:solidFill>
              </a:rPr>
              <a:t>fate must be greater than deserved </a:t>
            </a:r>
            <a:endParaRPr lang="en-US" sz="2800" dirty="0">
              <a:solidFill>
                <a:srgbClr val="FFFF00"/>
              </a:solidFill>
            </a:endParaRPr>
          </a:p>
        </p:txBody>
      </p:sp>
    </p:spTree>
    <p:extLst>
      <p:ext uri="{BB962C8B-B14F-4D97-AF65-F5344CB8AC3E}">
        <p14:creationId xmlns:p14="http://schemas.microsoft.com/office/powerpoint/2010/main" val="71133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Tragic Hero exists in literature throughout time and place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4602" y="1935921"/>
            <a:ext cx="5946478" cy="4457441"/>
          </a:xfrm>
        </p:spPr>
      </p:pic>
    </p:spTree>
    <p:extLst>
      <p:ext uri="{BB962C8B-B14F-4D97-AF65-F5344CB8AC3E}">
        <p14:creationId xmlns:p14="http://schemas.microsoft.com/office/powerpoint/2010/main" val="233632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6152" y="832492"/>
            <a:ext cx="7516974" cy="5064067"/>
          </a:xfrm>
        </p:spPr>
      </p:pic>
    </p:spTree>
    <p:extLst>
      <p:ext uri="{BB962C8B-B14F-4D97-AF65-F5344CB8AC3E}">
        <p14:creationId xmlns:p14="http://schemas.microsoft.com/office/powerpoint/2010/main" val="64862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520" y="547019"/>
            <a:ext cx="4945829" cy="372173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636" y="2287555"/>
            <a:ext cx="6096000" cy="3962400"/>
          </a:xfrm>
          <a:prstGeom prst="rect">
            <a:avLst/>
          </a:prstGeom>
        </p:spPr>
      </p:pic>
    </p:spTree>
    <p:extLst>
      <p:ext uri="{BB962C8B-B14F-4D97-AF65-F5344CB8AC3E}">
        <p14:creationId xmlns:p14="http://schemas.microsoft.com/office/powerpoint/2010/main" val="2663904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143</TotalTime>
  <Words>318</Words>
  <Application>Microsoft Office PowerPoint</Application>
  <PresentationFormat>Widescreen</PresentationFormat>
  <Paragraphs>37</Paragraphs>
  <Slides>12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Bookman Old Style</vt:lpstr>
      <vt:lpstr>Rockwell</vt:lpstr>
      <vt:lpstr>Wingdings</vt:lpstr>
      <vt:lpstr>Damask</vt:lpstr>
      <vt:lpstr>The Tragic Hero </vt:lpstr>
      <vt:lpstr>Standard Review </vt:lpstr>
      <vt:lpstr> </vt:lpstr>
      <vt:lpstr>Definition of a Tragic Hero </vt:lpstr>
      <vt:lpstr>Characteristics </vt:lpstr>
      <vt:lpstr>Aristotle’s Tragic Hero </vt:lpstr>
      <vt:lpstr>The Tragic Hero exists in literature throughout time and place </vt:lpstr>
      <vt:lpstr>PowerPoint Presentation</vt:lpstr>
      <vt:lpstr>PowerPoint Presentation</vt:lpstr>
      <vt:lpstr>Sophocles’ Play Oedipus the King </vt:lpstr>
      <vt:lpstr>What to Expect: </vt:lpstr>
      <vt:lpstr>PowerPoint Presentation</vt:lpstr>
    </vt:vector>
  </TitlesOfParts>
  <Company>Polk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Tragic Hero</dc:title>
  <dc:creator>Czerepak, April</dc:creator>
  <cp:lastModifiedBy>Czerepak, April</cp:lastModifiedBy>
  <cp:revision>11</cp:revision>
  <dcterms:created xsi:type="dcterms:W3CDTF">2017-02-28T00:58:01Z</dcterms:created>
  <dcterms:modified xsi:type="dcterms:W3CDTF">2017-03-06T21:50:40Z</dcterms:modified>
</cp:coreProperties>
</file>